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loja" charset="1" panose="02000500000000000000"/>
      <p:regular r:id="rId14"/>
    </p:embeddedFont>
    <p:embeddedFont>
      <p:font typeface="Lexend Exa" charset="1" panose="00000000000000000000"/>
      <p:regular r:id="rId15"/>
    </p:embeddedFont>
    <p:embeddedFont>
      <p:font typeface="Finger Paint" charset="1" panose="020B0506040000020004"/>
      <p:regular r:id="rId16"/>
    </p:embeddedFont>
    <p:embeddedFont>
      <p:font typeface="Coco Gothic Fat" charset="1" panose="00000000000000000000"/>
      <p:regular r:id="rId17"/>
    </p:embeddedFont>
    <p:embeddedFont>
      <p:font typeface="Coco Gothic Fat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4275380"/>
            <a:ext cx="12048730" cy="3095096"/>
            <a:chOff x="0" y="0"/>
            <a:chExt cx="16064974" cy="4126794"/>
          </a:xfrm>
        </p:grpSpPr>
        <p:sp>
          <p:nvSpPr>
            <p:cNvPr name="TextBox 7" id="7"/>
            <p:cNvSpPr txBox="true"/>
            <p:nvPr/>
          </p:nvSpPr>
          <p:spPr>
            <a:xfrm rot="0">
              <a:off x="0" y="-190500"/>
              <a:ext cx="16064974" cy="2302087"/>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FFFFFF"/>
                  </a:solidFill>
                  <a:latin typeface="Finger Paint Bold"/>
                </a:rPr>
                <a:t>SNAKE GAME</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3636958"/>
              <a:ext cx="1314394" cy="489836"/>
            </a:xfrm>
            <a:prstGeom prst="rect">
              <a:avLst/>
            </a:prstGeom>
          </p:spPr>
        </p:pic>
        <p:sp>
          <p:nvSpPr>
            <p:cNvPr name="TextBox 9" id="9"/>
            <p:cNvSpPr txBox="true"/>
            <p:nvPr/>
          </p:nvSpPr>
          <p:spPr>
            <a:xfrm rot="0">
              <a:off x="4434659" y="2570741"/>
              <a:ext cx="7195655" cy="534670"/>
            </a:xfrm>
            <a:prstGeom prst="rect">
              <a:avLst/>
            </a:prstGeom>
          </p:spPr>
          <p:txBody>
            <a:bodyPr anchor="t" rtlCol="false" tIns="0" lIns="0" bIns="0" rIns="0">
              <a:spAutoFit/>
            </a:bodyPr>
            <a:lstStyle/>
            <a:p>
              <a:pPr algn="ctr" marL="0" indent="0" lvl="0">
                <a:lnSpc>
                  <a:spcPts val="3359"/>
                </a:lnSpc>
                <a:spcBef>
                  <a:spcPct val="0"/>
                </a:spcBef>
              </a:pPr>
              <a:r>
                <a:rPr lang="en-US" spc="480" sz="2400">
                  <a:solidFill>
                    <a:srgbClr val="FFFFFF"/>
                  </a:solidFill>
                  <a:latin typeface="Roboto"/>
                </a:rPr>
                <a:t>KELOMPOK 9</a:t>
              </a:r>
            </a:p>
          </p:txBody>
        </p:sp>
      </p:grpSp>
      <p:grpSp>
        <p:nvGrpSpPr>
          <p:cNvPr name="Group 10" id="10"/>
          <p:cNvGrpSpPr/>
          <p:nvPr/>
        </p:nvGrpSpPr>
        <p:grpSpPr>
          <a:xfrm rot="0">
            <a:off x="7964285" y="2030129"/>
            <a:ext cx="2359431" cy="1924818"/>
            <a:chOff x="0" y="0"/>
            <a:chExt cx="3145907" cy="2566424"/>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21150">
              <a:off x="1427639" y="1212556"/>
              <a:ext cx="1611060" cy="1199270"/>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50357">
              <a:off x="110733" y="160203"/>
              <a:ext cx="1611060" cy="1199270"/>
            </a:xfrm>
            <a:prstGeom prst="rect">
              <a:avLst/>
            </a:prstGeom>
          </p:spPr>
        </p:pic>
      </p:gr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267549" y="3524820"/>
            <a:ext cx="9387184" cy="10579818"/>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021207">
            <a:off x="9318004" y="-7587645"/>
            <a:ext cx="9387184" cy="1057981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3961699"/>
            <a:ext cx="12048730" cy="3722458"/>
            <a:chOff x="0" y="0"/>
            <a:chExt cx="16064974" cy="4963278"/>
          </a:xfrm>
        </p:grpSpPr>
        <p:sp>
          <p:nvSpPr>
            <p:cNvPr name="TextBox 7" id="7"/>
            <p:cNvSpPr txBox="true"/>
            <p:nvPr/>
          </p:nvSpPr>
          <p:spPr>
            <a:xfrm rot="0">
              <a:off x="0" y="-123825"/>
              <a:ext cx="16064974" cy="3071895"/>
            </a:xfrm>
            <a:prstGeom prst="rect">
              <a:avLst/>
            </a:prstGeom>
          </p:spPr>
          <p:txBody>
            <a:bodyPr anchor="t" rtlCol="false" tIns="0" lIns="0" bIns="0" rIns="0">
              <a:spAutoFit/>
            </a:bodyPr>
            <a:lstStyle/>
            <a:p>
              <a:pPr algn="ctr">
                <a:lnSpc>
                  <a:spcPts val="9380"/>
                </a:lnSpc>
              </a:pPr>
              <a:r>
                <a:rPr lang="en-US" sz="6700">
                  <a:solidFill>
                    <a:srgbClr val="000000"/>
                  </a:solidFill>
                  <a:latin typeface="Finger Paint Bold"/>
                </a:rPr>
                <a:t>Implementasi class </a:t>
              </a:r>
            </a:p>
            <a:p>
              <a:pPr algn="ctr" marL="0" indent="0" lvl="0">
                <a:lnSpc>
                  <a:spcPts val="9380"/>
                </a:lnSpc>
                <a:spcBef>
                  <a:spcPct val="0"/>
                </a:spcBef>
              </a:pPr>
              <a:r>
                <a:rPr lang="en-US" sz="6700">
                  <a:solidFill>
                    <a:srgbClr val="000000"/>
                  </a:solidFill>
                  <a:latin typeface="Finger Paint Bold"/>
                </a:rPr>
                <a:t>( interaksi antar objek )</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4473441"/>
              <a:ext cx="1314394" cy="489836"/>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823" y="0"/>
            <a:ext cx="5375629" cy="41148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2C27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2F6D30"/>
            </a:solidFill>
          </p:spPr>
        </p:sp>
      </p:grpSp>
      <p:grpSp>
        <p:nvGrpSpPr>
          <p:cNvPr name="Group 4" id="4"/>
          <p:cNvGrpSpPr/>
          <p:nvPr/>
        </p:nvGrpSpPr>
        <p:grpSpPr>
          <a:xfrm rot="0">
            <a:off x="0" y="9693102"/>
            <a:ext cx="18288000" cy="593898"/>
            <a:chOff x="0" y="0"/>
            <a:chExt cx="6186311" cy="200899"/>
          </a:xfrm>
        </p:grpSpPr>
        <p:sp>
          <p:nvSpPr>
            <p:cNvPr name="Freeform 5" id="5"/>
            <p:cNvSpPr/>
            <p:nvPr/>
          </p:nvSpPr>
          <p:spPr>
            <a:xfrm>
              <a:off x="0" y="0"/>
              <a:ext cx="6186311" cy="200899"/>
            </a:xfrm>
            <a:custGeom>
              <a:avLst/>
              <a:gdLst/>
              <a:ahLst/>
              <a:cxnLst/>
              <a:rect r="r" b="b" t="t" l="l"/>
              <a:pathLst>
                <a:path h="200899" w="6186311">
                  <a:moveTo>
                    <a:pt x="0" y="0"/>
                  </a:moveTo>
                  <a:lnTo>
                    <a:pt x="6186311" y="0"/>
                  </a:lnTo>
                  <a:lnTo>
                    <a:pt x="6186311" y="200899"/>
                  </a:lnTo>
                  <a:lnTo>
                    <a:pt x="0" y="200899"/>
                  </a:lnTo>
                  <a:close/>
                </a:path>
              </a:pathLst>
            </a:custGeom>
            <a:solidFill>
              <a:srgbClr val="60BC74"/>
            </a:solidFill>
          </p:spPr>
        </p:sp>
      </p:grpSp>
      <p:pic>
        <p:nvPicPr>
          <p:cNvPr name="Picture 6" id="6"/>
          <p:cNvPicPr>
            <a:picLocks noChangeAspect="true"/>
          </p:cNvPicPr>
          <p:nvPr/>
        </p:nvPicPr>
        <p:blipFill>
          <a:blip r:embed="rId2"/>
          <a:srcRect l="0" t="869" r="0" b="5008"/>
          <a:stretch>
            <a:fillRect/>
          </a:stretch>
        </p:blipFill>
        <p:spPr>
          <a:xfrm flipH="false" flipV="false" rot="0">
            <a:off x="6471229" y="2365860"/>
            <a:ext cx="11245993" cy="7624191"/>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174">
            <a:off x="2351302" y="4319090"/>
            <a:ext cx="4979177" cy="5296996"/>
          </a:xfrm>
          <a:prstGeom prst="rect">
            <a:avLst/>
          </a:prstGeom>
        </p:spPr>
      </p:pic>
      <p:sp>
        <p:nvSpPr>
          <p:cNvPr name="TextBox 8" id="8"/>
          <p:cNvSpPr txBox="true"/>
          <p:nvPr/>
        </p:nvSpPr>
        <p:spPr>
          <a:xfrm rot="0">
            <a:off x="719028" y="805071"/>
            <a:ext cx="12906867"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Desain Grafis Snake Game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FFFFFF"/>
            </a:solidFill>
          </p:spPr>
        </p:sp>
      </p:grpSp>
      <p:grpSp>
        <p:nvGrpSpPr>
          <p:cNvPr name="Group 4" id="4"/>
          <p:cNvGrpSpPr/>
          <p:nvPr/>
        </p:nvGrpSpPr>
        <p:grpSpPr>
          <a:xfrm rot="0">
            <a:off x="518205" y="673041"/>
            <a:ext cx="16932039" cy="8585259"/>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FBFEFA"/>
            </a:solidFill>
          </p:spPr>
        </p:sp>
      </p:grpSp>
      <p:grpSp>
        <p:nvGrpSpPr>
          <p:cNvPr name="Group 6" id="6"/>
          <p:cNvGrpSpPr/>
          <p:nvPr/>
        </p:nvGrpSpPr>
        <p:grpSpPr>
          <a:xfrm rot="0">
            <a:off x="7964285" y="2030129"/>
            <a:ext cx="2359431" cy="1924818"/>
            <a:chOff x="0" y="0"/>
            <a:chExt cx="3145907" cy="256642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21150">
              <a:off x="1427639" y="1212556"/>
              <a:ext cx="1611060" cy="1199270"/>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50357">
              <a:off x="110733" y="160203"/>
              <a:ext cx="1611060" cy="1199270"/>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62186" y="3811237"/>
            <a:ext cx="9387184" cy="10579818"/>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21043" y="-188176"/>
            <a:ext cx="5108196" cy="6657601"/>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2680538" y="1489696"/>
            <a:ext cx="12607374" cy="7307608"/>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91084" y="3923609"/>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916565"/>
            <a:ext cx="2611999" cy="544166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3304324" y="872270"/>
            <a:ext cx="11386760" cy="7982646"/>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635357"/>
            <a:chOff x="0" y="0"/>
            <a:chExt cx="12452786" cy="6625402"/>
          </a:xfrm>
        </p:grpSpPr>
        <p:sp>
          <p:nvSpPr>
            <p:cNvPr name="Freeform 3" id="3"/>
            <p:cNvSpPr/>
            <p:nvPr/>
          </p:nvSpPr>
          <p:spPr>
            <a:xfrm>
              <a:off x="0" y="0"/>
              <a:ext cx="12452786" cy="6625402"/>
            </a:xfrm>
            <a:custGeom>
              <a:avLst/>
              <a:gdLst/>
              <a:ahLst/>
              <a:cxnLst/>
              <a:rect r="r" b="b" t="t" l="l"/>
              <a:pathLst>
                <a:path h="6625402" w="12452786">
                  <a:moveTo>
                    <a:pt x="12147986" y="0"/>
                  </a:moveTo>
                  <a:lnTo>
                    <a:pt x="304800" y="0"/>
                  </a:lnTo>
                  <a:cubicBezTo>
                    <a:pt x="135890" y="0"/>
                    <a:pt x="0" y="135890"/>
                    <a:pt x="0" y="304800"/>
                  </a:cubicBezTo>
                  <a:lnTo>
                    <a:pt x="0" y="6320602"/>
                  </a:lnTo>
                  <a:cubicBezTo>
                    <a:pt x="0" y="6489512"/>
                    <a:pt x="135890" y="6625402"/>
                    <a:pt x="304800" y="6625402"/>
                  </a:cubicBezTo>
                  <a:lnTo>
                    <a:pt x="12147986" y="6625402"/>
                  </a:lnTo>
                  <a:cubicBezTo>
                    <a:pt x="12316896" y="6625402"/>
                    <a:pt x="12452786" y="6489512"/>
                    <a:pt x="12452786" y="6320602"/>
                  </a:cubicBezTo>
                  <a:lnTo>
                    <a:pt x="12452786" y="304800"/>
                  </a:lnTo>
                  <a:cubicBezTo>
                    <a:pt x="12452786" y="135890"/>
                    <a:pt x="12316896" y="0"/>
                    <a:pt x="12147986" y="0"/>
                  </a:cubicBezTo>
                  <a:close/>
                </a:path>
              </a:pathLst>
            </a:custGeom>
            <a:solidFill>
              <a:srgbClr val="000000"/>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72800" y="0"/>
            <a:ext cx="7315200" cy="352044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327282" y="1133312"/>
            <a:ext cx="10111359" cy="842613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8D8C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726556"/>
            </a:solidFill>
          </p:spPr>
        </p:sp>
      </p:grpSp>
      <p:grpSp>
        <p:nvGrpSpPr>
          <p:cNvPr name="Group 4" id="4"/>
          <p:cNvGrpSpPr>
            <a:grpSpLocks noChangeAspect="true"/>
          </p:cNvGrpSpPr>
          <p:nvPr/>
        </p:nvGrpSpPr>
        <p:grpSpPr>
          <a:xfrm rot="0">
            <a:off x="8771246" y="3268779"/>
            <a:ext cx="745507" cy="710261"/>
            <a:chOff x="0" y="0"/>
            <a:chExt cx="1772920" cy="1689100"/>
          </a:xfrm>
        </p:grpSpPr>
        <p:sp>
          <p:nvSpPr>
            <p:cNvPr name="Freeform 5" id="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a:ln>
              <a:solidFill>
                <a:srgbClr val="000000"/>
              </a:solidFill>
            </a:ln>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97351" y="6026683"/>
            <a:ext cx="3074878" cy="411480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3200693" y="1910899"/>
            <a:ext cx="13422563" cy="646520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24B2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C8D8C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637398"/>
            <a:ext cx="2700338" cy="411480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929499" y="1028700"/>
            <a:ext cx="9638743" cy="8331123"/>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58962" y="1028700"/>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78011" y="9008290"/>
            <a:ext cx="7315200" cy="1673352"/>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035611" y="638067"/>
            <a:ext cx="10072901" cy="9010866"/>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1028700" y="1028700"/>
            <a:ext cx="16230600" cy="8229600"/>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6" id="6"/>
          <p:cNvGrpSpPr/>
          <p:nvPr/>
        </p:nvGrpSpPr>
        <p:grpSpPr>
          <a:xfrm rot="0">
            <a:off x="3119635" y="4557011"/>
            <a:ext cx="12048730" cy="2531833"/>
            <a:chOff x="0" y="0"/>
            <a:chExt cx="16064974" cy="3375778"/>
          </a:xfrm>
        </p:grpSpPr>
        <p:sp>
          <p:nvSpPr>
            <p:cNvPr name="TextBox 7" id="7"/>
            <p:cNvSpPr txBox="true"/>
            <p:nvPr/>
          </p:nvSpPr>
          <p:spPr>
            <a:xfrm rot="0">
              <a:off x="0" y="-123825"/>
              <a:ext cx="16064974" cy="1484395"/>
            </a:xfrm>
            <a:prstGeom prst="rect">
              <a:avLst/>
            </a:prstGeom>
          </p:spPr>
          <p:txBody>
            <a:bodyPr anchor="t" rtlCol="false" tIns="0" lIns="0" bIns="0" rIns="0">
              <a:spAutoFit/>
            </a:bodyPr>
            <a:lstStyle/>
            <a:p>
              <a:pPr algn="ctr" marL="0" indent="0" lvl="0">
                <a:lnSpc>
                  <a:spcPts val="9380"/>
                </a:lnSpc>
                <a:spcBef>
                  <a:spcPct val="0"/>
                </a:spcBef>
              </a:pPr>
              <a:r>
                <a:rPr lang="en-US" sz="6700">
                  <a:solidFill>
                    <a:srgbClr val="000000"/>
                  </a:solidFill>
                  <a:latin typeface="Finger Paint Bold"/>
                </a:rPr>
                <a:t>Demo Aplikasi</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30100" r="2469" b="33552"/>
            <a:stretch>
              <a:fillRect/>
            </a:stretch>
          </p:blipFill>
          <p:spPr>
            <a:xfrm flipH="false" flipV="false" rot="0">
              <a:off x="7347146" y="2885941"/>
              <a:ext cx="1314394" cy="489836"/>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6823" y="0"/>
            <a:ext cx="5375629" cy="411480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FFFFFF"/>
            </a:solidFill>
          </p:spPr>
        </p:sp>
      </p:grpSp>
      <p:grpSp>
        <p:nvGrpSpPr>
          <p:cNvPr name="Group 4" id="4"/>
          <p:cNvGrpSpPr/>
          <p:nvPr/>
        </p:nvGrpSpPr>
        <p:grpSpPr>
          <a:xfrm rot="0">
            <a:off x="518205" y="673041"/>
            <a:ext cx="16932039" cy="8585259"/>
            <a:chOff x="0" y="0"/>
            <a:chExt cx="12452786" cy="6314089"/>
          </a:xfrm>
        </p:grpSpPr>
        <p:sp>
          <p:nvSpPr>
            <p:cNvPr name="Freeform 5" id="5"/>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FBFEFA"/>
            </a:solidFill>
          </p:spPr>
        </p:sp>
      </p:grpSp>
      <p:grpSp>
        <p:nvGrpSpPr>
          <p:cNvPr name="Group 6" id="6"/>
          <p:cNvGrpSpPr/>
          <p:nvPr/>
        </p:nvGrpSpPr>
        <p:grpSpPr>
          <a:xfrm rot="0">
            <a:off x="7964285" y="2030129"/>
            <a:ext cx="2359431" cy="1924818"/>
            <a:chOff x="0" y="0"/>
            <a:chExt cx="3145907" cy="2566424"/>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21150">
              <a:off x="1427639" y="1212556"/>
              <a:ext cx="1611060" cy="1199270"/>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50357">
              <a:off x="110733" y="160203"/>
              <a:ext cx="1611060" cy="1199270"/>
            </a:xfrm>
            <a:prstGeom prst="rect">
              <a:avLst/>
            </a:prstGeom>
          </p:spPr>
        </p:pic>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662186" y="3811237"/>
            <a:ext cx="9387184" cy="10579818"/>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521043" y="-188176"/>
            <a:ext cx="5108196" cy="6657601"/>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3499255" y="1028700"/>
            <a:ext cx="10021788" cy="7836062"/>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365270" y="293277"/>
            <a:ext cx="4709356"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25919" y="2566942"/>
            <a:ext cx="2805545" cy="4114800"/>
          </a:xfrm>
          <a:prstGeom prst="rect">
            <a:avLst/>
          </a:prstGeom>
        </p:spPr>
      </p:pic>
      <p:grpSp>
        <p:nvGrpSpPr>
          <p:cNvPr name="Group 6" id="6"/>
          <p:cNvGrpSpPr/>
          <p:nvPr/>
        </p:nvGrpSpPr>
        <p:grpSpPr>
          <a:xfrm rot="0">
            <a:off x="4240688" y="1851926"/>
            <a:ext cx="9806623" cy="1961394"/>
            <a:chOff x="0" y="0"/>
            <a:chExt cx="12304925" cy="2461072"/>
          </a:xfrm>
        </p:grpSpPr>
        <p:sp>
          <p:nvSpPr>
            <p:cNvPr name="Freeform 7" id="7"/>
            <p:cNvSpPr/>
            <p:nvPr/>
          </p:nvSpPr>
          <p:spPr>
            <a:xfrm>
              <a:off x="0" y="0"/>
              <a:ext cx="12304925" cy="2461072"/>
            </a:xfrm>
            <a:custGeom>
              <a:avLst/>
              <a:gdLst/>
              <a:ahLst/>
              <a:cxnLst/>
              <a:rect r="r" b="b" t="t" l="l"/>
              <a:pathLst>
                <a:path h="2461072" w="12304925">
                  <a:moveTo>
                    <a:pt x="12000125" y="0"/>
                  </a:moveTo>
                  <a:lnTo>
                    <a:pt x="304800" y="0"/>
                  </a:lnTo>
                  <a:cubicBezTo>
                    <a:pt x="135890" y="0"/>
                    <a:pt x="0" y="135890"/>
                    <a:pt x="0" y="304800"/>
                  </a:cubicBezTo>
                  <a:lnTo>
                    <a:pt x="0" y="2156272"/>
                  </a:lnTo>
                  <a:cubicBezTo>
                    <a:pt x="0" y="2325182"/>
                    <a:pt x="135890" y="2461072"/>
                    <a:pt x="304800" y="2461072"/>
                  </a:cubicBezTo>
                  <a:lnTo>
                    <a:pt x="12000125" y="2461072"/>
                  </a:lnTo>
                  <a:cubicBezTo>
                    <a:pt x="12169035" y="2461072"/>
                    <a:pt x="12304925" y="2325182"/>
                    <a:pt x="12304925" y="2156272"/>
                  </a:cubicBezTo>
                  <a:lnTo>
                    <a:pt x="12304925" y="304800"/>
                  </a:lnTo>
                  <a:cubicBezTo>
                    <a:pt x="12304925" y="135890"/>
                    <a:pt x="12169035" y="0"/>
                    <a:pt x="12000125" y="0"/>
                  </a:cubicBezTo>
                  <a:close/>
                </a:path>
              </a:pathLst>
            </a:custGeom>
            <a:solidFill>
              <a:srgbClr val="62C273"/>
            </a:solidFill>
          </p:spPr>
        </p:sp>
      </p:grpSp>
      <p:sp>
        <p:nvSpPr>
          <p:cNvPr name="TextBox 8" id="8"/>
          <p:cNvSpPr txBox="true"/>
          <p:nvPr/>
        </p:nvSpPr>
        <p:spPr>
          <a:xfrm rot="0">
            <a:off x="4491434" y="2189050"/>
            <a:ext cx="8623090" cy="122047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Aloja Bold"/>
              </a:rPr>
              <a:t>Anggota Kelompok</a:t>
            </a:r>
          </a:p>
        </p:txBody>
      </p:sp>
      <p:sp>
        <p:nvSpPr>
          <p:cNvPr name="TextBox 9" id="9"/>
          <p:cNvSpPr txBox="true"/>
          <p:nvPr/>
        </p:nvSpPr>
        <p:spPr>
          <a:xfrm rot="0">
            <a:off x="4240688" y="3689495"/>
            <a:ext cx="9124582" cy="5578325"/>
          </a:xfrm>
          <a:prstGeom prst="rect">
            <a:avLst/>
          </a:prstGeom>
        </p:spPr>
        <p:txBody>
          <a:bodyPr anchor="t" rtlCol="false" tIns="0" lIns="0" bIns="0" rIns="0">
            <a:spAutoFit/>
          </a:bodyPr>
          <a:lstStyle/>
          <a:p>
            <a:pPr>
              <a:lnSpc>
                <a:spcPts val="4418"/>
              </a:lnSpc>
            </a:pPr>
          </a:p>
          <a:p>
            <a:pPr marL="681358" indent="-340679" lvl="1">
              <a:lnSpc>
                <a:spcPts val="4418"/>
              </a:lnSpc>
              <a:buFont typeface="Arial"/>
              <a:buChar char="•"/>
            </a:pPr>
            <a:r>
              <a:rPr lang="en-US" spc="31" sz="3155">
                <a:solidFill>
                  <a:srgbClr val="FFFFFF"/>
                </a:solidFill>
                <a:latin typeface="Aloja"/>
              </a:rPr>
              <a:t> Dicko Azrinaldi                        (120140127)</a:t>
            </a:r>
          </a:p>
          <a:p>
            <a:pPr marL="681358" indent="-340679" lvl="1">
              <a:lnSpc>
                <a:spcPts val="4418"/>
              </a:lnSpc>
              <a:buFont typeface="Arial"/>
              <a:buChar char="•"/>
            </a:pPr>
            <a:r>
              <a:rPr lang="en-US" spc="31" sz="3155">
                <a:solidFill>
                  <a:srgbClr val="FFFFFF"/>
                </a:solidFill>
                <a:latin typeface="Aloja"/>
              </a:rPr>
              <a:t> Bagasyah kusetyoutomo D.H  (120140236)</a:t>
            </a:r>
          </a:p>
          <a:p>
            <a:pPr marL="681358" indent="-340679" lvl="1">
              <a:lnSpc>
                <a:spcPts val="4418"/>
              </a:lnSpc>
              <a:buFont typeface="Arial"/>
              <a:buChar char="•"/>
            </a:pPr>
            <a:r>
              <a:rPr lang="en-US" spc="31" sz="3155">
                <a:solidFill>
                  <a:srgbClr val="FFFFFF"/>
                </a:solidFill>
                <a:latin typeface="Aloja"/>
              </a:rPr>
              <a:t> Aaron Noah Kalalo                  (120140232)</a:t>
            </a:r>
          </a:p>
          <a:p>
            <a:pPr marL="681358" indent="-340679" lvl="1">
              <a:lnSpc>
                <a:spcPts val="4418"/>
              </a:lnSpc>
              <a:buFont typeface="Arial"/>
              <a:buChar char="•"/>
            </a:pPr>
            <a:r>
              <a:rPr lang="en-US" spc="31" sz="3155">
                <a:solidFill>
                  <a:srgbClr val="FFFFFF"/>
                </a:solidFill>
                <a:latin typeface="Aloja"/>
              </a:rPr>
              <a:t> Maura Diviarani                     (120140061)</a:t>
            </a:r>
          </a:p>
          <a:p>
            <a:pPr marL="681358" indent="-340679" lvl="1">
              <a:lnSpc>
                <a:spcPts val="4418"/>
              </a:lnSpc>
              <a:buFont typeface="Arial"/>
              <a:buChar char="•"/>
            </a:pPr>
            <a:r>
              <a:rPr lang="en-US" spc="31" sz="3155">
                <a:solidFill>
                  <a:srgbClr val="FFFFFF"/>
                </a:solidFill>
                <a:latin typeface="Aloja"/>
              </a:rPr>
              <a:t> Dini Safitri                              (120140165)</a:t>
            </a:r>
          </a:p>
          <a:p>
            <a:pPr marL="681358" indent="-340679" lvl="1">
              <a:lnSpc>
                <a:spcPts val="4418"/>
              </a:lnSpc>
              <a:buFont typeface="Arial"/>
              <a:buChar char="•"/>
            </a:pPr>
            <a:r>
              <a:rPr lang="en-US" spc="31" sz="3155">
                <a:solidFill>
                  <a:srgbClr val="FFFFFF"/>
                </a:solidFill>
                <a:latin typeface="Aloja"/>
              </a:rPr>
              <a:t> Christopher Gilbert B.R          (120140045)</a:t>
            </a:r>
          </a:p>
          <a:p>
            <a:pPr>
              <a:lnSpc>
                <a:spcPts val="4418"/>
              </a:lnSpc>
            </a:pPr>
          </a:p>
          <a:p>
            <a:pPr algn="l">
              <a:lnSpc>
                <a:spcPts val="5538"/>
              </a:lnSpc>
            </a:pPr>
            <a:r>
              <a:rPr lang="en-US" spc="37" sz="3955">
                <a:solidFill>
                  <a:srgbClr val="FFFFFF"/>
                </a:solidFill>
                <a:latin typeface="Aloja"/>
              </a:rPr>
              <a:t>          </a:t>
            </a:r>
          </a:p>
          <a:p>
            <a:pPr>
              <a:lnSpc>
                <a:spcPts val="3298"/>
              </a:lnSpc>
            </a:pPr>
            <a:r>
              <a:rPr lang="en-US" spc="23" sz="2355">
                <a:solidFill>
                  <a:srgbClr val="FFFFFF"/>
                </a:solidFill>
                <a:latin typeface="Roboto"/>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0BC7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0BC74"/>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91084" y="3923609"/>
            <a:ext cx="2700338" cy="41148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1916565"/>
            <a:ext cx="2611999" cy="544166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4594047" y="1558201"/>
            <a:ext cx="9099906" cy="7170597"/>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24B2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C8D8CE"/>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4637398"/>
            <a:ext cx="2700338" cy="4114800"/>
          </a:xfrm>
          <a:prstGeom prst="rect">
            <a:avLst/>
          </a:prstGeom>
        </p:spPr>
      </p:pic>
      <p:pic>
        <p:nvPicPr>
          <p:cNvPr name="Picture 5" id="5"/>
          <p:cNvPicPr>
            <a:picLocks noChangeAspect="true"/>
          </p:cNvPicPr>
          <p:nvPr/>
        </p:nvPicPr>
        <p:blipFill>
          <a:blip r:embed="rId4"/>
          <a:srcRect l="278" t="0" r="0" b="0"/>
          <a:stretch>
            <a:fillRect/>
          </a:stretch>
        </p:blipFill>
        <p:spPr>
          <a:xfrm flipH="false" flipV="false" rot="0">
            <a:off x="4672693" y="1456926"/>
            <a:ext cx="8908385" cy="7091877"/>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8D8C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726556"/>
            </a:solidFill>
          </p:spPr>
        </p:sp>
      </p:grpSp>
      <p:grpSp>
        <p:nvGrpSpPr>
          <p:cNvPr name="Group 4" id="4"/>
          <p:cNvGrpSpPr>
            <a:grpSpLocks noChangeAspect="true"/>
          </p:cNvGrpSpPr>
          <p:nvPr/>
        </p:nvGrpSpPr>
        <p:grpSpPr>
          <a:xfrm rot="0">
            <a:off x="8771246" y="3268779"/>
            <a:ext cx="745507" cy="710261"/>
            <a:chOff x="0" y="0"/>
            <a:chExt cx="1772920" cy="1689100"/>
          </a:xfrm>
        </p:grpSpPr>
        <p:sp>
          <p:nvSpPr>
            <p:cNvPr name="Freeform 5" id="5"/>
            <p:cNvSpPr/>
            <p:nvPr/>
          </p:nvSpPr>
          <p:spPr>
            <a:xfrm>
              <a:off x="-8890" y="-5080"/>
              <a:ext cx="1789430" cy="1701800"/>
            </a:xfrm>
            <a:custGeom>
              <a:avLst/>
              <a:gdLst/>
              <a:ahLst/>
              <a:cxnLst/>
              <a:rect r="r" b="b" t="t" l="l"/>
              <a:pathLst>
                <a:path h="1701800" w="1789430">
                  <a:moveTo>
                    <a:pt x="922020" y="21590"/>
                  </a:moveTo>
                  <a:lnTo>
                    <a:pt x="1172210" y="529590"/>
                  </a:lnTo>
                  <a:cubicBezTo>
                    <a:pt x="1176020" y="538480"/>
                    <a:pt x="1184910" y="544830"/>
                    <a:pt x="1195070" y="546100"/>
                  </a:cubicBezTo>
                  <a:lnTo>
                    <a:pt x="1755140" y="627380"/>
                  </a:lnTo>
                  <a:cubicBezTo>
                    <a:pt x="1779270" y="631190"/>
                    <a:pt x="1789430" y="661670"/>
                    <a:pt x="1771650" y="678180"/>
                  </a:cubicBezTo>
                  <a:lnTo>
                    <a:pt x="1366520" y="1073150"/>
                  </a:lnTo>
                  <a:cubicBezTo>
                    <a:pt x="1358900" y="1079500"/>
                    <a:pt x="1356360" y="1089660"/>
                    <a:pt x="1357630" y="1099820"/>
                  </a:cubicBezTo>
                  <a:lnTo>
                    <a:pt x="1452880" y="1658620"/>
                  </a:lnTo>
                  <a:cubicBezTo>
                    <a:pt x="1456690" y="1682750"/>
                    <a:pt x="1431290" y="1701800"/>
                    <a:pt x="1409700" y="1690370"/>
                  </a:cubicBezTo>
                  <a:lnTo>
                    <a:pt x="908050" y="1426210"/>
                  </a:lnTo>
                  <a:cubicBezTo>
                    <a:pt x="899160" y="1421130"/>
                    <a:pt x="889000" y="1421130"/>
                    <a:pt x="880110" y="1426210"/>
                  </a:cubicBezTo>
                  <a:lnTo>
                    <a:pt x="378460" y="1690370"/>
                  </a:lnTo>
                  <a:cubicBezTo>
                    <a:pt x="356870" y="1701800"/>
                    <a:pt x="331470" y="1682750"/>
                    <a:pt x="335280" y="1658620"/>
                  </a:cubicBezTo>
                  <a:lnTo>
                    <a:pt x="430530" y="1099820"/>
                  </a:lnTo>
                  <a:cubicBezTo>
                    <a:pt x="431800" y="1089660"/>
                    <a:pt x="429260" y="1080770"/>
                    <a:pt x="421640" y="1073150"/>
                  </a:cubicBezTo>
                  <a:lnTo>
                    <a:pt x="17780" y="678180"/>
                  </a:lnTo>
                  <a:cubicBezTo>
                    <a:pt x="0" y="660400"/>
                    <a:pt x="10160" y="631190"/>
                    <a:pt x="34290" y="627380"/>
                  </a:cubicBezTo>
                  <a:lnTo>
                    <a:pt x="594360" y="546100"/>
                  </a:lnTo>
                  <a:cubicBezTo>
                    <a:pt x="604520" y="544830"/>
                    <a:pt x="612140" y="538480"/>
                    <a:pt x="617220" y="529590"/>
                  </a:cubicBezTo>
                  <a:lnTo>
                    <a:pt x="867410" y="21590"/>
                  </a:lnTo>
                  <a:cubicBezTo>
                    <a:pt x="878840" y="0"/>
                    <a:pt x="910590" y="0"/>
                    <a:pt x="922020" y="21590"/>
                  </a:cubicBezTo>
                  <a:close/>
                </a:path>
              </a:pathLst>
            </a:custGeom>
            <a:solidFill>
              <a:srgbClr val="FFFFFF"/>
            </a:solidFill>
            <a:ln>
              <a:solidFill>
                <a:srgbClr val="000000"/>
              </a:solidFill>
            </a:ln>
          </p:spPr>
        </p:sp>
      </p:grpSp>
      <p:grpSp>
        <p:nvGrpSpPr>
          <p:cNvPr name="Group 6" id="6"/>
          <p:cNvGrpSpPr/>
          <p:nvPr/>
        </p:nvGrpSpPr>
        <p:grpSpPr>
          <a:xfrm rot="0">
            <a:off x="3531465" y="2518082"/>
            <a:ext cx="11225070" cy="5250837"/>
            <a:chOff x="0" y="0"/>
            <a:chExt cx="14966761" cy="7001115"/>
          </a:xfrm>
        </p:grpSpPr>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489370" y="393883"/>
              <a:ext cx="1988020" cy="2297082"/>
            </a:xfrm>
            <a:prstGeom prst="rect">
              <a:avLst/>
            </a:prstGeom>
          </p:spPr>
        </p:pic>
        <p:sp>
          <p:nvSpPr>
            <p:cNvPr name="TextBox 8" id="8"/>
            <p:cNvSpPr txBox="true"/>
            <p:nvPr/>
          </p:nvSpPr>
          <p:spPr>
            <a:xfrm rot="0">
              <a:off x="0" y="3151708"/>
              <a:ext cx="14966761" cy="2304542"/>
            </a:xfrm>
            <a:prstGeom prst="rect">
              <a:avLst/>
            </a:prstGeom>
          </p:spPr>
          <p:txBody>
            <a:bodyPr anchor="t" rtlCol="false" tIns="0" lIns="0" bIns="0" rIns="0">
              <a:spAutoFit/>
            </a:bodyPr>
            <a:lstStyle/>
            <a:p>
              <a:pPr algn="ctr" marL="0" indent="0" lvl="0">
                <a:lnSpc>
                  <a:spcPts val="14195"/>
                </a:lnSpc>
                <a:spcBef>
                  <a:spcPct val="0"/>
                </a:spcBef>
              </a:pPr>
              <a:r>
                <a:rPr lang="en-US" sz="10140">
                  <a:solidFill>
                    <a:srgbClr val="C8D8CE"/>
                  </a:solidFill>
                  <a:latin typeface="Coco Gothic Fat"/>
                </a:rPr>
                <a:t>TERIMA KASIH</a:t>
              </a:r>
              <a:r>
                <a:rPr lang="en-US" u="none" sz="10140">
                  <a:solidFill>
                    <a:srgbClr val="C8D8CE"/>
                  </a:solidFill>
                  <a:latin typeface="Coco Gothic Fat"/>
                </a:rPr>
                <a:t>!</a:t>
              </a:r>
            </a:p>
          </p:txBody>
        </p:sp>
        <p:sp>
          <p:nvSpPr>
            <p:cNvPr name="TextBox 9" id="9"/>
            <p:cNvSpPr txBox="true"/>
            <p:nvPr/>
          </p:nvSpPr>
          <p:spPr>
            <a:xfrm rot="0">
              <a:off x="0" y="6027449"/>
              <a:ext cx="14966761" cy="973667"/>
            </a:xfrm>
            <a:prstGeom prst="rect">
              <a:avLst/>
            </a:prstGeom>
          </p:spPr>
          <p:txBody>
            <a:bodyPr anchor="t" rtlCol="false" tIns="0" lIns="0" bIns="0" rIns="0">
              <a:spAutoFit/>
            </a:bodyPr>
            <a:lstStyle/>
            <a:p>
              <a:pPr algn="ctr" marL="0" indent="0" lvl="0">
                <a:lnSpc>
                  <a:spcPts val="5500"/>
                </a:lnSpc>
              </a:pPr>
            </a:p>
          </p:txBody>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14691" y="5429982"/>
            <a:ext cx="3029989"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30588"/>
            <a:chOff x="0" y="0"/>
            <a:chExt cx="6186311" cy="889853"/>
          </a:xfrm>
        </p:grpSpPr>
        <p:sp>
          <p:nvSpPr>
            <p:cNvPr name="Freeform 3" id="3"/>
            <p:cNvSpPr/>
            <p:nvPr/>
          </p:nvSpPr>
          <p:spPr>
            <a:xfrm>
              <a:off x="0" y="0"/>
              <a:ext cx="6186311" cy="889853"/>
            </a:xfrm>
            <a:custGeom>
              <a:avLst/>
              <a:gdLst/>
              <a:ahLst/>
              <a:cxnLst/>
              <a:rect r="r" b="b" t="t" l="l"/>
              <a:pathLst>
                <a:path h="889853" w="6186311">
                  <a:moveTo>
                    <a:pt x="0" y="0"/>
                  </a:moveTo>
                  <a:lnTo>
                    <a:pt x="6186311" y="0"/>
                  </a:lnTo>
                  <a:lnTo>
                    <a:pt x="6186311" y="889853"/>
                  </a:lnTo>
                  <a:lnTo>
                    <a:pt x="0" y="889853"/>
                  </a:lnTo>
                  <a:close/>
                </a:path>
              </a:pathLst>
            </a:custGeom>
            <a:solidFill>
              <a:srgbClr val="519B74"/>
            </a:solidFill>
          </p:spPr>
        </p:sp>
      </p:grpSp>
      <p:grpSp>
        <p:nvGrpSpPr>
          <p:cNvPr name="Group 4" id="4"/>
          <p:cNvGrpSpPr/>
          <p:nvPr/>
        </p:nvGrpSpPr>
        <p:grpSpPr>
          <a:xfrm rot="0">
            <a:off x="0" y="9693102"/>
            <a:ext cx="18288000" cy="593898"/>
            <a:chOff x="0" y="0"/>
            <a:chExt cx="6186311" cy="200899"/>
          </a:xfrm>
        </p:grpSpPr>
        <p:sp>
          <p:nvSpPr>
            <p:cNvPr name="Freeform 5" id="5"/>
            <p:cNvSpPr/>
            <p:nvPr/>
          </p:nvSpPr>
          <p:spPr>
            <a:xfrm>
              <a:off x="0" y="0"/>
              <a:ext cx="6186311" cy="200899"/>
            </a:xfrm>
            <a:custGeom>
              <a:avLst/>
              <a:gdLst/>
              <a:ahLst/>
              <a:cxnLst/>
              <a:rect r="r" b="b" t="t" l="l"/>
              <a:pathLst>
                <a:path h="200899" w="6186311">
                  <a:moveTo>
                    <a:pt x="0" y="0"/>
                  </a:moveTo>
                  <a:lnTo>
                    <a:pt x="6186311" y="0"/>
                  </a:lnTo>
                  <a:lnTo>
                    <a:pt x="6186311" y="200899"/>
                  </a:lnTo>
                  <a:lnTo>
                    <a:pt x="0" y="200899"/>
                  </a:lnTo>
                  <a:close/>
                </a:path>
              </a:pathLst>
            </a:custGeom>
            <a:solidFill>
              <a:srgbClr val="519B74"/>
            </a:solidFill>
          </p:spPr>
        </p:sp>
      </p:grpSp>
      <p:grpSp>
        <p:nvGrpSpPr>
          <p:cNvPr name="Group 6" id="6"/>
          <p:cNvGrpSpPr/>
          <p:nvPr/>
        </p:nvGrpSpPr>
        <p:grpSpPr>
          <a:xfrm rot="0">
            <a:off x="2397154" y="669193"/>
            <a:ext cx="9806623" cy="1961394"/>
            <a:chOff x="0" y="0"/>
            <a:chExt cx="12304925" cy="2461072"/>
          </a:xfrm>
        </p:grpSpPr>
        <p:sp>
          <p:nvSpPr>
            <p:cNvPr name="Freeform 7" id="7"/>
            <p:cNvSpPr/>
            <p:nvPr/>
          </p:nvSpPr>
          <p:spPr>
            <a:xfrm>
              <a:off x="0" y="0"/>
              <a:ext cx="12304925" cy="2461072"/>
            </a:xfrm>
            <a:custGeom>
              <a:avLst/>
              <a:gdLst/>
              <a:ahLst/>
              <a:cxnLst/>
              <a:rect r="r" b="b" t="t" l="l"/>
              <a:pathLst>
                <a:path h="2461072" w="12304925">
                  <a:moveTo>
                    <a:pt x="12000125" y="0"/>
                  </a:moveTo>
                  <a:lnTo>
                    <a:pt x="304800" y="0"/>
                  </a:lnTo>
                  <a:cubicBezTo>
                    <a:pt x="135890" y="0"/>
                    <a:pt x="0" y="135890"/>
                    <a:pt x="0" y="304800"/>
                  </a:cubicBezTo>
                  <a:lnTo>
                    <a:pt x="0" y="2156272"/>
                  </a:lnTo>
                  <a:cubicBezTo>
                    <a:pt x="0" y="2325182"/>
                    <a:pt x="135890" y="2461072"/>
                    <a:pt x="304800" y="2461072"/>
                  </a:cubicBezTo>
                  <a:lnTo>
                    <a:pt x="12000125" y="2461072"/>
                  </a:lnTo>
                  <a:cubicBezTo>
                    <a:pt x="12169035" y="2461072"/>
                    <a:pt x="12304925" y="2325182"/>
                    <a:pt x="12304925" y="2156272"/>
                  </a:cubicBezTo>
                  <a:lnTo>
                    <a:pt x="12304925" y="304800"/>
                  </a:lnTo>
                  <a:cubicBezTo>
                    <a:pt x="12304925" y="135890"/>
                    <a:pt x="12169035" y="0"/>
                    <a:pt x="12000125" y="0"/>
                  </a:cubicBezTo>
                  <a:close/>
                </a:path>
              </a:pathLst>
            </a:custGeom>
            <a:solidFill>
              <a:srgbClr val="62C273"/>
            </a:solidFill>
          </p:spPr>
        </p:sp>
      </p:grpSp>
      <p:grpSp>
        <p:nvGrpSpPr>
          <p:cNvPr name="Group 8" id="8"/>
          <p:cNvGrpSpPr/>
          <p:nvPr/>
        </p:nvGrpSpPr>
        <p:grpSpPr>
          <a:xfrm rot="0">
            <a:off x="1314312" y="2996146"/>
            <a:ext cx="14406640" cy="6426818"/>
            <a:chOff x="0" y="0"/>
            <a:chExt cx="11927794" cy="5321002"/>
          </a:xfrm>
        </p:grpSpPr>
        <p:sp>
          <p:nvSpPr>
            <p:cNvPr name="Freeform 9" id="9"/>
            <p:cNvSpPr/>
            <p:nvPr/>
          </p:nvSpPr>
          <p:spPr>
            <a:xfrm>
              <a:off x="0" y="0"/>
              <a:ext cx="11927794" cy="5321002"/>
            </a:xfrm>
            <a:custGeom>
              <a:avLst/>
              <a:gdLst/>
              <a:ahLst/>
              <a:cxnLst/>
              <a:rect r="r" b="b" t="t" l="l"/>
              <a:pathLst>
                <a:path h="5321002" w="11927794">
                  <a:moveTo>
                    <a:pt x="11622994" y="0"/>
                  </a:moveTo>
                  <a:lnTo>
                    <a:pt x="304800" y="0"/>
                  </a:lnTo>
                  <a:cubicBezTo>
                    <a:pt x="135890" y="0"/>
                    <a:pt x="0" y="135890"/>
                    <a:pt x="0" y="304800"/>
                  </a:cubicBezTo>
                  <a:lnTo>
                    <a:pt x="0" y="5016202"/>
                  </a:lnTo>
                  <a:cubicBezTo>
                    <a:pt x="0" y="5185112"/>
                    <a:pt x="135890" y="5321002"/>
                    <a:pt x="304800" y="5321002"/>
                  </a:cubicBezTo>
                  <a:lnTo>
                    <a:pt x="11622994" y="5321002"/>
                  </a:lnTo>
                  <a:cubicBezTo>
                    <a:pt x="11791904" y="5321002"/>
                    <a:pt x="11927794" y="5185112"/>
                    <a:pt x="11927794" y="5016202"/>
                  </a:cubicBezTo>
                  <a:lnTo>
                    <a:pt x="11927794" y="304800"/>
                  </a:lnTo>
                  <a:cubicBezTo>
                    <a:pt x="11927794" y="135890"/>
                    <a:pt x="11791904" y="0"/>
                    <a:pt x="11622994" y="0"/>
                  </a:cubicBezTo>
                  <a:close/>
                </a:path>
              </a:pathLst>
            </a:custGeom>
            <a:solidFill>
              <a:srgbClr val="519B74"/>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063042" y="1782026"/>
            <a:ext cx="1214120" cy="1214120"/>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623826">
            <a:off x="13462404" y="-275374"/>
            <a:ext cx="4114800" cy="4114800"/>
          </a:xfrm>
          <a:prstGeom prst="rect">
            <a:avLst/>
          </a:prstGeom>
        </p:spPr>
      </p:pic>
      <p:sp>
        <p:nvSpPr>
          <p:cNvPr name="TextBox 12" id="12"/>
          <p:cNvSpPr txBox="true"/>
          <p:nvPr/>
        </p:nvSpPr>
        <p:spPr>
          <a:xfrm rot="0">
            <a:off x="1747455" y="3081620"/>
            <a:ext cx="13540352" cy="6189195"/>
          </a:xfrm>
          <a:prstGeom prst="rect">
            <a:avLst/>
          </a:prstGeom>
        </p:spPr>
        <p:txBody>
          <a:bodyPr anchor="t" rtlCol="false" tIns="0" lIns="0" bIns="0" rIns="0">
            <a:spAutoFit/>
          </a:bodyPr>
          <a:lstStyle/>
          <a:p>
            <a:pPr algn="just">
              <a:lnSpc>
                <a:spcPts val="3718"/>
              </a:lnSpc>
            </a:pPr>
          </a:p>
          <a:p>
            <a:pPr algn="just">
              <a:lnSpc>
                <a:spcPts val="4138"/>
              </a:lnSpc>
            </a:pPr>
            <a:r>
              <a:rPr lang="en-US" spc="29" sz="2955">
                <a:solidFill>
                  <a:srgbClr val="FFFFFF"/>
                </a:solidFill>
                <a:latin typeface="Roboto"/>
              </a:rPr>
              <a:t>Aplikasi yanng akan dibuat adalah sebuah permainan dimana pemain mengendalikan sebuah garis yang tumbuh memanjang, dengan garis itu sendiri menjadi rintangan utama. Dalam game ini pemain akan mengendalikan sebuah mahluk yang menyerupai ular yang akan bergerak mengitari sebuah bidang berbentuk kotak, dengan tujuan mengambil makanan yang aslinya berbentuk dot atau titik. Selama bermain, si pemain harus berusaha untuk tidak menabrak dinding atau ekornya sendiri dan itu akan semakin susah, karena setiap kali si pemain memakan makanan, ekornya akan bertambah panjang. Kontrol-pun sangat mudah, yakni hanya atas, bawah, kiri dan kanan, ular akan berjalan secara otomatis dan tidak dapat dihentikan.</a:t>
            </a:r>
          </a:p>
          <a:p>
            <a:pPr algn="just">
              <a:lnSpc>
                <a:spcPts val="3858"/>
              </a:lnSpc>
            </a:pPr>
          </a:p>
        </p:txBody>
      </p:sp>
      <p:sp>
        <p:nvSpPr>
          <p:cNvPr name="TextBox 13" id="13"/>
          <p:cNvSpPr txBox="true"/>
          <p:nvPr/>
        </p:nvSpPr>
        <p:spPr>
          <a:xfrm rot="0">
            <a:off x="3293140" y="1271804"/>
            <a:ext cx="8623090"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Konsep Game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srcRect l="0" t="0" r="0" b="0"/>
          <a:stretch>
            <a:fillRect/>
          </a:stretch>
        </p:blipFill>
        <p:spPr>
          <a:xfrm flipH="false" flipV="false" rot="0">
            <a:off x="1500353" y="2741945"/>
            <a:ext cx="6167910" cy="6140497"/>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144000" y="4979858"/>
            <a:ext cx="6690145" cy="3902585"/>
          </a:xfrm>
          <a:prstGeom prst="rect">
            <a:avLst/>
          </a:prstGeom>
        </p:spPr>
      </p:pic>
      <p:sp>
        <p:nvSpPr>
          <p:cNvPr name="AutoShape 6" id="6"/>
          <p:cNvSpPr/>
          <p:nvPr/>
        </p:nvSpPr>
        <p:spPr>
          <a:xfrm rot="5400000">
            <a:off x="5115827" y="5612510"/>
            <a:ext cx="6492240" cy="0"/>
          </a:xfrm>
          <a:prstGeom prst="line">
            <a:avLst/>
          </a:prstGeom>
          <a:ln cap="flat" w="47625">
            <a:solidFill>
              <a:srgbClr val="FFFFFF"/>
            </a:solidFill>
            <a:prstDash val="solid"/>
            <a:headEnd type="none" len="sm" w="sm"/>
            <a:tailEnd type="none" len="sm" w="sm"/>
          </a:ln>
        </p:spPr>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016152" y="179309"/>
            <a:ext cx="3635987" cy="4114800"/>
          </a:xfrm>
          <a:prstGeom prst="rect">
            <a:avLst/>
          </a:prstGeom>
        </p:spPr>
      </p:pic>
      <p:sp>
        <p:nvSpPr>
          <p:cNvPr name="TextBox 8" id="8"/>
          <p:cNvSpPr txBox="true"/>
          <p:nvPr/>
        </p:nvSpPr>
        <p:spPr>
          <a:xfrm rot="0">
            <a:off x="-335571" y="1301416"/>
            <a:ext cx="16007668" cy="573234"/>
          </a:xfrm>
          <a:prstGeom prst="rect">
            <a:avLst/>
          </a:prstGeom>
        </p:spPr>
        <p:txBody>
          <a:bodyPr anchor="t" rtlCol="false" tIns="0" lIns="0" bIns="0" rIns="0">
            <a:spAutoFit/>
          </a:bodyPr>
          <a:lstStyle/>
          <a:p>
            <a:pPr algn="ctr">
              <a:lnSpc>
                <a:spcPts val="4629"/>
              </a:lnSpc>
            </a:pPr>
            <a:r>
              <a:rPr lang="en-US" sz="3306">
                <a:solidFill>
                  <a:srgbClr val="FFFFFF"/>
                </a:solidFill>
                <a:latin typeface="Roboto"/>
              </a:rPr>
              <a:t>CONTOH BENTUK SNAKE GAME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83491" y="7311381"/>
            <a:ext cx="3351618" cy="273004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495566" y="2038260"/>
            <a:ext cx="2700338" cy="4114800"/>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64369" y="5965029"/>
            <a:ext cx="4002578" cy="4114800"/>
          </a:xfrm>
          <a:prstGeom prst="rect">
            <a:avLst/>
          </a:prstGeom>
        </p:spPr>
      </p:pic>
      <p:sp>
        <p:nvSpPr>
          <p:cNvPr name="TextBox 7" id="7"/>
          <p:cNvSpPr txBox="true"/>
          <p:nvPr/>
        </p:nvSpPr>
        <p:spPr>
          <a:xfrm rot="0">
            <a:off x="3038209" y="3334688"/>
            <a:ext cx="13228523" cy="5570070"/>
          </a:xfrm>
          <a:prstGeom prst="rect">
            <a:avLst/>
          </a:prstGeom>
        </p:spPr>
        <p:txBody>
          <a:bodyPr anchor="t" rtlCol="false" tIns="0" lIns="0" bIns="0" rIns="0">
            <a:spAutoFit/>
          </a:bodyPr>
          <a:lstStyle/>
          <a:p>
            <a:pPr>
              <a:lnSpc>
                <a:spcPts val="4138"/>
              </a:lnSpc>
            </a:pPr>
            <a:r>
              <a:rPr lang="en-US" spc="29" sz="2955">
                <a:solidFill>
                  <a:srgbClr val="FFFFFF"/>
                </a:solidFill>
                <a:latin typeface="Roboto Bold"/>
              </a:rPr>
              <a:t>1. CLASS SQUARE</a:t>
            </a:r>
          </a:p>
          <a:p>
            <a:pPr algn="just">
              <a:lnSpc>
                <a:spcPts val="3298"/>
              </a:lnSpc>
            </a:pPr>
            <a:r>
              <a:rPr lang="en-US" spc="29" sz="2355">
                <a:solidFill>
                  <a:srgbClr val="FFFFFF"/>
                </a:solidFill>
                <a:latin typeface="Roboto Bold"/>
              </a:rPr>
              <a:t>       </a:t>
            </a:r>
            <a:r>
              <a:rPr lang="en-US" spc="24" sz="2355">
                <a:solidFill>
                  <a:srgbClr val="FFFFFF"/>
                </a:solidFill>
                <a:latin typeface="Roboto"/>
              </a:rPr>
              <a:t>Class Square berfungsi sebagai pengaturan segala sesuatu yang berhubungan dengan semua elemen pada food  atau makanan untuk ular nanti, seperti pengaturan warna makanan, penempatan lokasi, hingga melakukan pengaturan rumus untuk lokasi makanan agar bisa berpindah pindah. Pada class ini akan menjadi tubuh untuk objek food dan snake.</a:t>
            </a:r>
          </a:p>
          <a:p>
            <a:pPr algn="just">
              <a:lnSpc>
                <a:spcPts val="3298"/>
              </a:lnSpc>
            </a:pPr>
          </a:p>
          <a:p>
            <a:pPr algn="just">
              <a:lnSpc>
                <a:spcPts val="4138"/>
              </a:lnSpc>
            </a:pPr>
            <a:r>
              <a:rPr lang="en-US" spc="23" sz="2955">
                <a:solidFill>
                  <a:srgbClr val="FFFFFF"/>
                </a:solidFill>
                <a:latin typeface="Roboto"/>
              </a:rPr>
              <a:t>2. </a:t>
            </a:r>
            <a:r>
              <a:rPr lang="en-US" spc="29" sz="2955">
                <a:solidFill>
                  <a:srgbClr val="FFFFFF"/>
                </a:solidFill>
                <a:latin typeface="Roboto Bold"/>
              </a:rPr>
              <a:t>CLASS SNAKE</a:t>
            </a:r>
          </a:p>
          <a:p>
            <a:pPr algn="just">
              <a:lnSpc>
                <a:spcPts val="3298"/>
              </a:lnSpc>
            </a:pPr>
            <a:r>
              <a:rPr lang="en-US" spc="29" sz="2355">
                <a:solidFill>
                  <a:srgbClr val="FFFFFF"/>
                </a:solidFill>
                <a:latin typeface="Roboto"/>
              </a:rPr>
              <a:t>    </a:t>
            </a:r>
            <a:r>
              <a:rPr lang="en-US" spc="23" sz="2355">
                <a:solidFill>
                  <a:srgbClr val="FFFFFF"/>
                </a:solidFill>
                <a:latin typeface="Roboto"/>
              </a:rPr>
              <a:t>Class Snake berfungsi sebagai pengaturan segala sesuatu yang berhubungan dengan semua elemen pada ular, seperti penginput file berupa gambar yang berupa kepala serta badan ular, melakukan pengaturan jika ular tersebut makan maka panjangnya akan bertambah dan juga berfungsi untuk melakukan pengaturan rumus bagaimana ular bergerak di dalam game. Objek dari kelas ini adalah Snake.</a:t>
            </a:r>
          </a:p>
          <a:p>
            <a:pPr>
              <a:lnSpc>
                <a:spcPts val="3438"/>
              </a:lnSpc>
            </a:pPr>
            <a:r>
              <a:rPr lang="en-US" spc="24" sz="2455">
                <a:solidFill>
                  <a:srgbClr val="FFFFFF"/>
                </a:solidFill>
                <a:latin typeface="Roboto"/>
              </a:rPr>
              <a:t>       </a:t>
            </a:r>
          </a:p>
        </p:txBody>
      </p:sp>
      <p:sp>
        <p:nvSpPr>
          <p:cNvPr name="TextBox 8" id="8"/>
          <p:cNvSpPr txBox="true"/>
          <p:nvPr/>
        </p:nvSpPr>
        <p:spPr>
          <a:xfrm rot="0">
            <a:off x="3038209" y="1876335"/>
            <a:ext cx="13078055" cy="1377319"/>
          </a:xfrm>
          <a:prstGeom prst="rect">
            <a:avLst/>
          </a:prstGeom>
        </p:spPr>
        <p:txBody>
          <a:bodyPr anchor="t" rtlCol="false" tIns="0" lIns="0" bIns="0" rIns="0">
            <a:spAutoFit/>
          </a:bodyPr>
          <a:lstStyle/>
          <a:p>
            <a:pPr algn="ctr" marL="0" indent="0" lvl="0">
              <a:lnSpc>
                <a:spcPts val="11234"/>
              </a:lnSpc>
              <a:spcBef>
                <a:spcPct val="0"/>
              </a:spcBef>
            </a:pPr>
            <a:r>
              <a:rPr lang="en-US" sz="8024">
                <a:solidFill>
                  <a:srgbClr val="FFFFFF"/>
                </a:solidFill>
                <a:latin typeface="Roboto Bold"/>
              </a:rPr>
              <a:t>Identifikasi Kelas atau Objek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95170">
            <a:off x="9833013" y="6528989"/>
            <a:ext cx="7315200" cy="3604399"/>
          </a:xfrm>
          <a:prstGeom prst="rect">
            <a:avLst/>
          </a:prstGeom>
        </p:spPr>
      </p:pic>
      <p:sp>
        <p:nvSpPr>
          <p:cNvPr name="TextBox 5" id="5"/>
          <p:cNvSpPr txBox="true"/>
          <p:nvPr/>
        </p:nvSpPr>
        <p:spPr>
          <a:xfrm rot="0">
            <a:off x="3038209" y="1876335"/>
            <a:ext cx="13078055" cy="1377319"/>
          </a:xfrm>
          <a:prstGeom prst="rect">
            <a:avLst/>
          </a:prstGeom>
        </p:spPr>
        <p:txBody>
          <a:bodyPr anchor="t" rtlCol="false" tIns="0" lIns="0" bIns="0" rIns="0">
            <a:spAutoFit/>
          </a:bodyPr>
          <a:lstStyle/>
          <a:p>
            <a:pPr algn="ctr" marL="0" indent="0" lvl="0">
              <a:lnSpc>
                <a:spcPts val="11234"/>
              </a:lnSpc>
              <a:spcBef>
                <a:spcPct val="0"/>
              </a:spcBef>
            </a:pPr>
            <a:r>
              <a:rPr lang="en-US" sz="8024">
                <a:solidFill>
                  <a:srgbClr val="FFFFFF"/>
                </a:solidFill>
                <a:latin typeface="Roboto Bold"/>
              </a:rPr>
              <a:t>Identifikasi Kelas atau Objek</a:t>
            </a:r>
          </a:p>
        </p:txBody>
      </p:sp>
      <p:sp>
        <p:nvSpPr>
          <p:cNvPr name="TextBox 6" id="6"/>
          <p:cNvSpPr txBox="true"/>
          <p:nvPr/>
        </p:nvSpPr>
        <p:spPr>
          <a:xfrm rot="0">
            <a:off x="2614455" y="3054024"/>
            <a:ext cx="13059089" cy="5458310"/>
          </a:xfrm>
          <a:prstGeom prst="rect">
            <a:avLst/>
          </a:prstGeom>
        </p:spPr>
        <p:txBody>
          <a:bodyPr anchor="t" rtlCol="false" tIns="0" lIns="0" bIns="0" rIns="0">
            <a:spAutoFit/>
          </a:bodyPr>
          <a:lstStyle/>
          <a:p>
            <a:pPr>
              <a:lnSpc>
                <a:spcPts val="3998"/>
              </a:lnSpc>
            </a:pPr>
          </a:p>
          <a:p>
            <a:pPr>
              <a:lnSpc>
                <a:spcPts val="3998"/>
              </a:lnSpc>
            </a:pPr>
            <a:r>
              <a:rPr lang="en-US" spc="28" sz="2855">
                <a:solidFill>
                  <a:srgbClr val="FFFFFF"/>
                </a:solidFill>
                <a:latin typeface="Roboto Bold"/>
              </a:rPr>
              <a:t>3. CLASS GAME_PLAY</a:t>
            </a:r>
          </a:p>
          <a:p>
            <a:pPr algn="just">
              <a:lnSpc>
                <a:spcPts val="3998"/>
              </a:lnSpc>
            </a:pPr>
            <a:r>
              <a:rPr lang="en-US" spc="28" sz="2855">
                <a:solidFill>
                  <a:srgbClr val="FFFFFF"/>
                </a:solidFill>
                <a:latin typeface="Roboto"/>
              </a:rPr>
              <a:t>  </a:t>
            </a:r>
            <a:r>
              <a:rPr lang="en-US" spc="28" sz="2855">
                <a:solidFill>
                  <a:srgbClr val="FFFFFF"/>
                </a:solidFill>
                <a:latin typeface="Roboto"/>
              </a:rPr>
              <a:t>Class GamePlay berfungsi sebagai pengaturan yang berhubungan dengan gameplaynya seperti untuk mengidentifikasian font yang digunakan, pengaturan peletakan elemen, pengaturan cara bermain pemain seperti fungsi ke bawah, atas, kanan dan kiri maupun level kesulitannya. Pada class menampilkan hasil point yang didapatkan.</a:t>
            </a:r>
          </a:p>
          <a:p>
            <a:pPr algn="just">
              <a:lnSpc>
                <a:spcPts val="3998"/>
              </a:lnSpc>
            </a:pPr>
            <a:r>
              <a:rPr lang="en-US" spc="28" sz="2855">
                <a:solidFill>
                  <a:srgbClr val="FFFFFF"/>
                </a:solidFill>
                <a:latin typeface="Roboto Bold"/>
              </a:rPr>
              <a:t>4. CLASS POINT</a:t>
            </a:r>
          </a:p>
          <a:p>
            <a:pPr algn="just">
              <a:lnSpc>
                <a:spcPts val="3998"/>
              </a:lnSpc>
            </a:pPr>
            <a:r>
              <a:rPr lang="en-US" spc="28" sz="2855">
                <a:solidFill>
                  <a:srgbClr val="FFFFFF"/>
                </a:solidFill>
                <a:latin typeface="Roboto"/>
              </a:rPr>
              <a:t>Class Point berfungsi sebaga mengatur perhitungan skor yang didapatkan jika ular telah memakan makanannya. </a:t>
            </a:r>
          </a:p>
          <a:p>
            <a:pPr>
              <a:lnSpc>
                <a:spcPts val="3298"/>
              </a:lnSpc>
            </a:pPr>
            <a:r>
              <a:rPr lang="en-US" spc="23" sz="2355">
                <a:solidFill>
                  <a:srgbClr val="FFFFFF"/>
                </a:solidFill>
                <a:latin typeface="Roboto"/>
              </a:rPr>
              <a:t>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303754"/>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4" id="4"/>
          <p:cNvGrpSpPr/>
          <p:nvPr/>
        </p:nvGrpSpPr>
        <p:grpSpPr>
          <a:xfrm rot="0">
            <a:off x="2397154" y="1879431"/>
            <a:ext cx="13382326" cy="1842110"/>
            <a:chOff x="0" y="0"/>
            <a:chExt cx="16791561" cy="2311400"/>
          </a:xfrm>
        </p:grpSpPr>
        <p:sp>
          <p:nvSpPr>
            <p:cNvPr name="Freeform 5" id="5"/>
            <p:cNvSpPr/>
            <p:nvPr/>
          </p:nvSpPr>
          <p:spPr>
            <a:xfrm>
              <a:off x="0" y="0"/>
              <a:ext cx="16791561" cy="2311400"/>
            </a:xfrm>
            <a:custGeom>
              <a:avLst/>
              <a:gdLst/>
              <a:ahLst/>
              <a:cxnLst/>
              <a:rect r="r" b="b" t="t" l="l"/>
              <a:pathLst>
                <a:path h="2311400" w="16791561">
                  <a:moveTo>
                    <a:pt x="16486761" y="0"/>
                  </a:moveTo>
                  <a:lnTo>
                    <a:pt x="304800" y="0"/>
                  </a:lnTo>
                  <a:cubicBezTo>
                    <a:pt x="135890" y="0"/>
                    <a:pt x="0" y="135890"/>
                    <a:pt x="0" y="304800"/>
                  </a:cubicBezTo>
                  <a:lnTo>
                    <a:pt x="0" y="2006600"/>
                  </a:lnTo>
                  <a:cubicBezTo>
                    <a:pt x="0" y="2175510"/>
                    <a:pt x="135890" y="2311400"/>
                    <a:pt x="304800" y="2311400"/>
                  </a:cubicBezTo>
                  <a:lnTo>
                    <a:pt x="16486761" y="2311400"/>
                  </a:lnTo>
                  <a:cubicBezTo>
                    <a:pt x="16655672" y="2311400"/>
                    <a:pt x="16791561" y="2175510"/>
                    <a:pt x="16791561" y="2006600"/>
                  </a:cubicBezTo>
                  <a:lnTo>
                    <a:pt x="16791561" y="304800"/>
                  </a:lnTo>
                  <a:cubicBezTo>
                    <a:pt x="16791561" y="135890"/>
                    <a:pt x="16655672" y="0"/>
                    <a:pt x="16486761" y="0"/>
                  </a:cubicBezTo>
                  <a:close/>
                </a:path>
              </a:pathLst>
            </a:custGeom>
            <a:solidFill>
              <a:srgbClr val="7ED957"/>
            </a:solidFill>
          </p:spPr>
        </p:sp>
      </p:grpSp>
      <p:grpSp>
        <p:nvGrpSpPr>
          <p:cNvPr name="Group 6" id="6"/>
          <p:cNvGrpSpPr/>
          <p:nvPr/>
        </p:nvGrpSpPr>
        <p:grpSpPr>
          <a:xfrm rot="0">
            <a:off x="2452837" y="4097924"/>
            <a:ext cx="13382326" cy="4986282"/>
            <a:chOff x="0" y="0"/>
            <a:chExt cx="11079726" cy="4128329"/>
          </a:xfrm>
        </p:grpSpPr>
        <p:sp>
          <p:nvSpPr>
            <p:cNvPr name="Freeform 7" id="7"/>
            <p:cNvSpPr/>
            <p:nvPr/>
          </p:nvSpPr>
          <p:spPr>
            <a:xfrm>
              <a:off x="0" y="0"/>
              <a:ext cx="11079726" cy="4128329"/>
            </a:xfrm>
            <a:custGeom>
              <a:avLst/>
              <a:gdLst/>
              <a:ahLst/>
              <a:cxnLst/>
              <a:rect r="r" b="b" t="t" l="l"/>
              <a:pathLst>
                <a:path h="4128329" w="11079726">
                  <a:moveTo>
                    <a:pt x="10774926" y="0"/>
                  </a:moveTo>
                  <a:lnTo>
                    <a:pt x="304800" y="0"/>
                  </a:lnTo>
                  <a:cubicBezTo>
                    <a:pt x="135890" y="0"/>
                    <a:pt x="0" y="135890"/>
                    <a:pt x="0" y="304800"/>
                  </a:cubicBezTo>
                  <a:lnTo>
                    <a:pt x="0" y="3823529"/>
                  </a:lnTo>
                  <a:cubicBezTo>
                    <a:pt x="0" y="3992439"/>
                    <a:pt x="135890" y="4128329"/>
                    <a:pt x="304800" y="4128329"/>
                  </a:cubicBezTo>
                  <a:lnTo>
                    <a:pt x="10774926" y="4128329"/>
                  </a:lnTo>
                  <a:cubicBezTo>
                    <a:pt x="10943836" y="4128329"/>
                    <a:pt x="11079726" y="3992439"/>
                    <a:pt x="11079726" y="3823529"/>
                  </a:cubicBezTo>
                  <a:lnTo>
                    <a:pt x="11079726" y="304800"/>
                  </a:lnTo>
                  <a:cubicBezTo>
                    <a:pt x="11079726" y="135890"/>
                    <a:pt x="10943836" y="0"/>
                    <a:pt x="10774926" y="0"/>
                  </a:cubicBezTo>
                  <a:close/>
                </a:path>
              </a:pathLst>
            </a:custGeom>
            <a:solidFill>
              <a:srgbClr val="519B74"/>
            </a:solidFill>
          </p:spPr>
        </p:sp>
      </p:grpSp>
      <p:sp>
        <p:nvSpPr>
          <p:cNvPr name="TextBox 8" id="8"/>
          <p:cNvSpPr txBox="true"/>
          <p:nvPr/>
        </p:nvSpPr>
        <p:spPr>
          <a:xfrm rot="0">
            <a:off x="3320646" y="2283614"/>
            <a:ext cx="11236103"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Penerapan pada PBO</a:t>
            </a:r>
          </a:p>
        </p:txBody>
      </p:sp>
      <p:sp>
        <p:nvSpPr>
          <p:cNvPr name="TextBox 9" id="9"/>
          <p:cNvSpPr txBox="true"/>
          <p:nvPr/>
        </p:nvSpPr>
        <p:spPr>
          <a:xfrm rot="0">
            <a:off x="3144438" y="4327992"/>
            <a:ext cx="10144793" cy="4029765"/>
          </a:xfrm>
          <a:prstGeom prst="rect">
            <a:avLst/>
          </a:prstGeom>
        </p:spPr>
        <p:txBody>
          <a:bodyPr anchor="t" rtlCol="false" tIns="0" lIns="0" bIns="0" rIns="0">
            <a:spAutoFit/>
          </a:bodyPr>
          <a:lstStyle/>
          <a:p>
            <a:pPr>
              <a:lnSpc>
                <a:spcPts val="3545"/>
              </a:lnSpc>
            </a:pPr>
            <a:r>
              <a:rPr lang="en-US" sz="2363">
                <a:solidFill>
                  <a:srgbClr val="FFFFFF"/>
                </a:solidFill>
                <a:latin typeface="Roboto"/>
              </a:rPr>
              <a:t>Pada game ini akan diterapkan prinsip PBO yaitu:</a:t>
            </a:r>
          </a:p>
          <a:p>
            <a:pPr marL="510307" indent="-255154" lvl="1">
              <a:lnSpc>
                <a:spcPts val="3545"/>
              </a:lnSpc>
              <a:buFont typeface="Arial"/>
              <a:buChar char="•"/>
            </a:pPr>
            <a:r>
              <a:rPr lang="en-US" sz="2363">
                <a:solidFill>
                  <a:srgbClr val="FFFFFF"/>
                </a:solidFill>
                <a:latin typeface="Roboto"/>
              </a:rPr>
              <a:t>Enkapsulasi adalah metode untuk mengatur struktur sebuah kelas   dengan melakukan penyembunyian atribut dan method. Enkapsulasi digunakan untuk menghindari terjadinya kesalahan manipulasi pada kode program game snake.</a:t>
            </a:r>
          </a:p>
          <a:p>
            <a:pPr marL="510307" indent="-255154" lvl="1">
              <a:lnSpc>
                <a:spcPts val="3545"/>
              </a:lnSpc>
              <a:buFont typeface="Arial"/>
              <a:buChar char="•"/>
            </a:pPr>
            <a:r>
              <a:rPr lang="en-US" sz="2363">
                <a:solidFill>
                  <a:srgbClr val="FFFFFF"/>
                </a:solidFill>
                <a:latin typeface="Roboto"/>
              </a:rPr>
              <a:t> Abstraksi adalah metode untuk menyembunyikan detail fungsionalitas  dari sebuah fungsi.  Metode ini untuk menyembunyikan kelas maupun method yang tidak perlu ditampilkan kepada pemain.</a:t>
            </a:r>
          </a:p>
          <a:p>
            <a:pPr>
              <a:lnSpc>
                <a:spcPts val="3309"/>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303754"/>
            <a:ext cx="16230600" cy="8229600"/>
            <a:chOff x="0" y="0"/>
            <a:chExt cx="12452786" cy="6314089"/>
          </a:xfrm>
        </p:grpSpPr>
        <p:sp>
          <p:nvSpPr>
            <p:cNvPr name="Freeform 3" id="3"/>
            <p:cNvSpPr/>
            <p:nvPr/>
          </p:nvSpPr>
          <p:spPr>
            <a:xfrm>
              <a:off x="0" y="0"/>
              <a:ext cx="12452786" cy="6314089"/>
            </a:xfrm>
            <a:custGeom>
              <a:avLst/>
              <a:gdLst/>
              <a:ahLst/>
              <a:cxnLst/>
              <a:rect r="r" b="b" t="t" l="l"/>
              <a:pathLst>
                <a:path h="6314089" w="12452786">
                  <a:moveTo>
                    <a:pt x="12147986" y="0"/>
                  </a:moveTo>
                  <a:lnTo>
                    <a:pt x="304800" y="0"/>
                  </a:lnTo>
                  <a:cubicBezTo>
                    <a:pt x="135890" y="0"/>
                    <a:pt x="0" y="135890"/>
                    <a:pt x="0" y="304800"/>
                  </a:cubicBezTo>
                  <a:lnTo>
                    <a:pt x="0" y="6009289"/>
                  </a:lnTo>
                  <a:cubicBezTo>
                    <a:pt x="0" y="6178198"/>
                    <a:pt x="135890" y="6314089"/>
                    <a:pt x="304800" y="6314089"/>
                  </a:cubicBezTo>
                  <a:lnTo>
                    <a:pt x="12147986" y="6314089"/>
                  </a:lnTo>
                  <a:cubicBezTo>
                    <a:pt x="12316896" y="6314089"/>
                    <a:pt x="12452786" y="6178198"/>
                    <a:pt x="12452786" y="6009289"/>
                  </a:cubicBezTo>
                  <a:lnTo>
                    <a:pt x="12452786" y="304800"/>
                  </a:lnTo>
                  <a:cubicBezTo>
                    <a:pt x="12452786" y="135890"/>
                    <a:pt x="12316896" y="0"/>
                    <a:pt x="12147986" y="0"/>
                  </a:cubicBezTo>
                  <a:close/>
                </a:path>
              </a:pathLst>
            </a:custGeom>
            <a:solidFill>
              <a:srgbClr val="62C273"/>
            </a:solidFill>
          </p:spPr>
        </p:sp>
      </p:grpSp>
      <p:grpSp>
        <p:nvGrpSpPr>
          <p:cNvPr name="Group 4" id="4"/>
          <p:cNvGrpSpPr/>
          <p:nvPr/>
        </p:nvGrpSpPr>
        <p:grpSpPr>
          <a:xfrm rot="0">
            <a:off x="2397154" y="1879431"/>
            <a:ext cx="13382326" cy="1842110"/>
            <a:chOff x="0" y="0"/>
            <a:chExt cx="16791561" cy="2311400"/>
          </a:xfrm>
        </p:grpSpPr>
        <p:sp>
          <p:nvSpPr>
            <p:cNvPr name="Freeform 5" id="5"/>
            <p:cNvSpPr/>
            <p:nvPr/>
          </p:nvSpPr>
          <p:spPr>
            <a:xfrm>
              <a:off x="0" y="0"/>
              <a:ext cx="16791561" cy="2311400"/>
            </a:xfrm>
            <a:custGeom>
              <a:avLst/>
              <a:gdLst/>
              <a:ahLst/>
              <a:cxnLst/>
              <a:rect r="r" b="b" t="t" l="l"/>
              <a:pathLst>
                <a:path h="2311400" w="16791561">
                  <a:moveTo>
                    <a:pt x="16486761" y="0"/>
                  </a:moveTo>
                  <a:lnTo>
                    <a:pt x="304800" y="0"/>
                  </a:lnTo>
                  <a:cubicBezTo>
                    <a:pt x="135890" y="0"/>
                    <a:pt x="0" y="135890"/>
                    <a:pt x="0" y="304800"/>
                  </a:cubicBezTo>
                  <a:lnTo>
                    <a:pt x="0" y="2006600"/>
                  </a:lnTo>
                  <a:cubicBezTo>
                    <a:pt x="0" y="2175510"/>
                    <a:pt x="135890" y="2311400"/>
                    <a:pt x="304800" y="2311400"/>
                  </a:cubicBezTo>
                  <a:lnTo>
                    <a:pt x="16486761" y="2311400"/>
                  </a:lnTo>
                  <a:cubicBezTo>
                    <a:pt x="16655672" y="2311400"/>
                    <a:pt x="16791561" y="2175510"/>
                    <a:pt x="16791561" y="2006600"/>
                  </a:cubicBezTo>
                  <a:lnTo>
                    <a:pt x="16791561" y="304800"/>
                  </a:lnTo>
                  <a:cubicBezTo>
                    <a:pt x="16791561" y="135890"/>
                    <a:pt x="16655672" y="0"/>
                    <a:pt x="16486761" y="0"/>
                  </a:cubicBezTo>
                  <a:close/>
                </a:path>
              </a:pathLst>
            </a:custGeom>
            <a:solidFill>
              <a:srgbClr val="7ED957"/>
            </a:solidFill>
          </p:spPr>
        </p:sp>
      </p:grpSp>
      <p:grpSp>
        <p:nvGrpSpPr>
          <p:cNvPr name="Group 6" id="6"/>
          <p:cNvGrpSpPr/>
          <p:nvPr/>
        </p:nvGrpSpPr>
        <p:grpSpPr>
          <a:xfrm rot="0">
            <a:off x="2452837" y="4097924"/>
            <a:ext cx="13382326" cy="4986282"/>
            <a:chOff x="0" y="0"/>
            <a:chExt cx="11079726" cy="4128329"/>
          </a:xfrm>
        </p:grpSpPr>
        <p:sp>
          <p:nvSpPr>
            <p:cNvPr name="Freeform 7" id="7"/>
            <p:cNvSpPr/>
            <p:nvPr/>
          </p:nvSpPr>
          <p:spPr>
            <a:xfrm>
              <a:off x="0" y="0"/>
              <a:ext cx="11079726" cy="4128329"/>
            </a:xfrm>
            <a:custGeom>
              <a:avLst/>
              <a:gdLst/>
              <a:ahLst/>
              <a:cxnLst/>
              <a:rect r="r" b="b" t="t" l="l"/>
              <a:pathLst>
                <a:path h="4128329" w="11079726">
                  <a:moveTo>
                    <a:pt x="10774926" y="0"/>
                  </a:moveTo>
                  <a:lnTo>
                    <a:pt x="304800" y="0"/>
                  </a:lnTo>
                  <a:cubicBezTo>
                    <a:pt x="135890" y="0"/>
                    <a:pt x="0" y="135890"/>
                    <a:pt x="0" y="304800"/>
                  </a:cubicBezTo>
                  <a:lnTo>
                    <a:pt x="0" y="3823529"/>
                  </a:lnTo>
                  <a:cubicBezTo>
                    <a:pt x="0" y="3992439"/>
                    <a:pt x="135890" y="4128329"/>
                    <a:pt x="304800" y="4128329"/>
                  </a:cubicBezTo>
                  <a:lnTo>
                    <a:pt x="10774926" y="4128329"/>
                  </a:lnTo>
                  <a:cubicBezTo>
                    <a:pt x="10943836" y="4128329"/>
                    <a:pt x="11079726" y="3992439"/>
                    <a:pt x="11079726" y="3823529"/>
                  </a:cubicBezTo>
                  <a:lnTo>
                    <a:pt x="11079726" y="304800"/>
                  </a:lnTo>
                  <a:cubicBezTo>
                    <a:pt x="11079726" y="135890"/>
                    <a:pt x="10943836" y="0"/>
                    <a:pt x="10774926" y="0"/>
                  </a:cubicBezTo>
                  <a:close/>
                </a:path>
              </a:pathLst>
            </a:custGeom>
            <a:solidFill>
              <a:srgbClr val="519B74"/>
            </a:solidFill>
          </p:spPr>
        </p:sp>
      </p:grpSp>
      <p:sp>
        <p:nvSpPr>
          <p:cNvPr name="TextBox 8" id="8"/>
          <p:cNvSpPr txBox="true"/>
          <p:nvPr/>
        </p:nvSpPr>
        <p:spPr>
          <a:xfrm rot="0">
            <a:off x="3320646" y="2283614"/>
            <a:ext cx="11236103" cy="1087120"/>
          </a:xfrm>
          <a:prstGeom prst="rect">
            <a:avLst/>
          </a:prstGeom>
        </p:spPr>
        <p:txBody>
          <a:bodyPr anchor="t" rtlCol="false" tIns="0" lIns="0" bIns="0" rIns="0">
            <a:spAutoFit/>
          </a:bodyPr>
          <a:lstStyle/>
          <a:p>
            <a:pPr marL="0" indent="0" lvl="0">
              <a:lnSpc>
                <a:spcPts val="8360"/>
              </a:lnSpc>
            </a:pPr>
            <a:r>
              <a:rPr lang="en-US" sz="7600">
                <a:solidFill>
                  <a:srgbClr val="FFFFFF"/>
                </a:solidFill>
                <a:latin typeface="Roboto Bold"/>
              </a:rPr>
              <a:t>Penerapan pada PBO</a:t>
            </a:r>
          </a:p>
        </p:txBody>
      </p:sp>
      <p:sp>
        <p:nvSpPr>
          <p:cNvPr name="TextBox 9" id="9"/>
          <p:cNvSpPr txBox="true"/>
          <p:nvPr/>
        </p:nvSpPr>
        <p:spPr>
          <a:xfrm rot="0">
            <a:off x="2964064" y="4662475"/>
            <a:ext cx="10144793" cy="2161975"/>
          </a:xfrm>
          <a:prstGeom prst="rect">
            <a:avLst/>
          </a:prstGeom>
        </p:spPr>
        <p:txBody>
          <a:bodyPr anchor="t" rtlCol="false" tIns="0" lIns="0" bIns="0" rIns="0">
            <a:spAutoFit/>
          </a:bodyPr>
          <a:lstStyle/>
          <a:p>
            <a:pPr>
              <a:lnSpc>
                <a:spcPts val="3545"/>
              </a:lnSpc>
            </a:pPr>
            <a:r>
              <a:rPr lang="en-US" sz="2363">
                <a:solidFill>
                  <a:srgbClr val="FFFFFF"/>
                </a:solidFill>
                <a:latin typeface="Roboto"/>
              </a:rPr>
              <a:t>3. Inheritance adalah metode untuk menurukan atribut dari parent ke child. Metode ini digunakan pada kelas Snake sebagai child dari kelas Square.</a:t>
            </a:r>
          </a:p>
          <a:p>
            <a:pPr>
              <a:lnSpc>
                <a:spcPts val="3309"/>
              </a:lnSpc>
            </a:pPr>
            <a:r>
              <a:rPr lang="en-US" sz="2363">
                <a:solidFill>
                  <a:srgbClr val="FFFFFF"/>
                </a:solidFill>
                <a:latin typeface="Roboto"/>
              </a:rPr>
              <a:t>4. Polymorphism  adalah sebuah konsep OOP di mana class memiliki banyak “bentuk” method yang berbeda, meskipun namanya sama. Polymorphism digunakan dalam bentuk operator sepetri __add dan __eq.</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9050" r="0" b="19050"/>
          <a:stretch>
            <a:fillRect/>
          </a:stretch>
        </p:blipFill>
        <p:spPr>
          <a:xfrm>
            <a:off x="0" y="0"/>
            <a:ext cx="18288000" cy="10287000"/>
          </a:xfrm>
          <a:prstGeom prst="rect">
            <a:avLst/>
          </a:prstGeom>
        </p:spPr>
      </p:pic>
      <p:grpSp>
        <p:nvGrpSpPr>
          <p:cNvPr name="Group 3" id="3"/>
          <p:cNvGrpSpPr/>
          <p:nvPr/>
        </p:nvGrpSpPr>
        <p:grpSpPr>
          <a:xfrm rot="0">
            <a:off x="716168" y="637197"/>
            <a:ext cx="16954359" cy="8988080"/>
            <a:chOff x="0" y="0"/>
            <a:chExt cx="12452786" cy="6601643"/>
          </a:xfrm>
        </p:grpSpPr>
        <p:sp>
          <p:nvSpPr>
            <p:cNvPr name="Freeform 4" id="4"/>
            <p:cNvSpPr/>
            <p:nvPr/>
          </p:nvSpPr>
          <p:spPr>
            <a:xfrm>
              <a:off x="0" y="0"/>
              <a:ext cx="12452786" cy="6601644"/>
            </a:xfrm>
            <a:custGeom>
              <a:avLst/>
              <a:gdLst/>
              <a:ahLst/>
              <a:cxnLst/>
              <a:rect r="r" b="b" t="t" l="l"/>
              <a:pathLst>
                <a:path h="6601644" w="12452786">
                  <a:moveTo>
                    <a:pt x="12147986" y="0"/>
                  </a:moveTo>
                  <a:lnTo>
                    <a:pt x="304800" y="0"/>
                  </a:lnTo>
                  <a:cubicBezTo>
                    <a:pt x="135890" y="0"/>
                    <a:pt x="0" y="135890"/>
                    <a:pt x="0" y="304800"/>
                  </a:cubicBezTo>
                  <a:lnTo>
                    <a:pt x="0" y="6296844"/>
                  </a:lnTo>
                  <a:cubicBezTo>
                    <a:pt x="0" y="6465753"/>
                    <a:pt x="135890" y="6601644"/>
                    <a:pt x="304800" y="6601644"/>
                  </a:cubicBezTo>
                  <a:lnTo>
                    <a:pt x="12147986" y="6601644"/>
                  </a:lnTo>
                  <a:cubicBezTo>
                    <a:pt x="12316896" y="6601644"/>
                    <a:pt x="12452786" y="6465753"/>
                    <a:pt x="12452786" y="6296844"/>
                  </a:cubicBezTo>
                  <a:lnTo>
                    <a:pt x="12452786" y="304800"/>
                  </a:lnTo>
                  <a:cubicBezTo>
                    <a:pt x="12452786" y="135890"/>
                    <a:pt x="12316896" y="0"/>
                    <a:pt x="12147986" y="0"/>
                  </a:cubicBezTo>
                  <a:close/>
                </a:path>
              </a:pathLst>
            </a:custGeom>
            <a:solidFill>
              <a:srgbClr val="62C273"/>
            </a:solidFill>
          </p:spPr>
        </p:sp>
      </p:grpSp>
      <p:pic>
        <p:nvPicPr>
          <p:cNvPr name="Picture 5" id="5"/>
          <p:cNvPicPr>
            <a:picLocks noChangeAspect="true"/>
          </p:cNvPicPr>
          <p:nvPr/>
        </p:nvPicPr>
        <p:blipFill>
          <a:blip r:embed="rId3">
            <a:alphaModFix amt="30000"/>
          </a:blip>
          <a:srcRect l="9567" t="0" r="9567" b="0"/>
          <a:stretch>
            <a:fillRect/>
          </a:stretch>
        </p:blipFill>
        <p:spPr>
          <a:xfrm flipH="false" flipV="false" rot="5646481">
            <a:off x="6279178" y="-2978323"/>
            <a:ext cx="6140872" cy="16243645"/>
          </a:xfrm>
          <a:prstGeom prst="rect">
            <a:avLst/>
          </a:prstGeom>
        </p:spPr>
      </p:pic>
      <p:pic>
        <p:nvPicPr>
          <p:cNvPr name="Picture 6" id="6"/>
          <p:cNvPicPr>
            <a:picLocks noChangeAspect="true"/>
          </p:cNvPicPr>
          <p:nvPr/>
        </p:nvPicPr>
        <p:blipFill>
          <a:blip r:embed="rId4"/>
          <a:srcRect l="0" t="240" r="0" b="240"/>
          <a:stretch>
            <a:fillRect/>
          </a:stretch>
        </p:blipFill>
        <p:spPr>
          <a:xfrm flipH="false" flipV="false" rot="0">
            <a:off x="7046762" y="2004691"/>
            <a:ext cx="9999883" cy="7396818"/>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77239" y="725766"/>
            <a:ext cx="5375629" cy="4114800"/>
          </a:xfrm>
          <a:prstGeom prst="rect">
            <a:avLst/>
          </a:prstGeom>
        </p:spPr>
      </p:pic>
      <p:sp>
        <p:nvSpPr>
          <p:cNvPr name="TextBox 8" id="8"/>
          <p:cNvSpPr txBox="true"/>
          <p:nvPr/>
        </p:nvSpPr>
        <p:spPr>
          <a:xfrm rot="0">
            <a:off x="4144058" y="798805"/>
            <a:ext cx="9999883" cy="1062677"/>
          </a:xfrm>
          <a:prstGeom prst="rect">
            <a:avLst/>
          </a:prstGeom>
        </p:spPr>
        <p:txBody>
          <a:bodyPr anchor="t" rtlCol="false" tIns="0" lIns="0" bIns="0" rIns="0">
            <a:spAutoFit/>
          </a:bodyPr>
          <a:lstStyle/>
          <a:p>
            <a:pPr algn="ctr" marL="0" indent="0" lvl="0">
              <a:lnSpc>
                <a:spcPts val="8590"/>
              </a:lnSpc>
              <a:spcBef>
                <a:spcPct val="0"/>
              </a:spcBef>
            </a:pPr>
            <a:r>
              <a:rPr lang="en-US" sz="6136">
                <a:solidFill>
                  <a:srgbClr val="FFFFFF"/>
                </a:solidFill>
                <a:latin typeface="Roboto Bold"/>
              </a:rPr>
              <a:t>UML Class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DAE9rXYdUgY</dc:identifier>
  <dcterms:modified xsi:type="dcterms:W3CDTF">2011-08-01T06:04:30Z</dcterms:modified>
  <cp:revision>1</cp:revision>
  <dc:title>KELOMPOK 9</dc:title>
</cp:coreProperties>
</file>